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T Sans Narrow"/>
      <p:regular r:id="rId17"/>
      <p:bold r:id="rId18"/>
    </p:embeddedFont>
    <p:embeddedFont>
      <p:font typeface="Pacifico"/>
      <p:regular r:id="rId19"/>
    </p:embeddedFont>
    <p:embeddedFont>
      <p:font typeface="Caveat Medium"/>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Medium-regular.fntdata"/><Relationship Id="rId22" Type="http://schemas.openxmlformats.org/officeDocument/2006/relationships/font" Target="fonts/OpenSans-regular.fntdata"/><Relationship Id="rId21" Type="http://schemas.openxmlformats.org/officeDocument/2006/relationships/font" Target="fonts/CaveatMedium-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regular.fntdata"/><Relationship Id="rId16" Type="http://schemas.openxmlformats.org/officeDocument/2006/relationships/slide" Target="slides/slide11.xml"/><Relationship Id="rId19" Type="http://schemas.openxmlformats.org/officeDocument/2006/relationships/font" Target="fonts/Pacifico-regular.fntdata"/><Relationship Id="rId18" Type="http://schemas.openxmlformats.org/officeDocument/2006/relationships/font" Target="fonts/PTSansNarrow-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2923c7af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82923c7af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2923c7af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2923c7af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2923c7af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2923c7af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2200">
                <a:solidFill>
                  <a:srgbClr val="695D46"/>
                </a:solidFill>
                <a:latin typeface="Open Sans"/>
                <a:ea typeface="Open Sans"/>
                <a:cs typeface="Open Sans"/>
                <a:sym typeface="Open Sans"/>
              </a:rPr>
              <a:t>and perfectly behaved children with straight 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2923c7af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2923c7af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695D46"/>
                </a:solidFill>
                <a:latin typeface="Open Sans"/>
                <a:ea typeface="Open Sans"/>
                <a:cs typeface="Open Sans"/>
                <a:sym typeface="Open Sans"/>
              </a:rPr>
              <a:t>But…</a:t>
            </a:r>
            <a:r>
              <a:rPr b="1" lang="en" sz="1800">
                <a:solidFill>
                  <a:srgbClr val="695D46"/>
                </a:solidFill>
                <a:latin typeface="Open Sans"/>
                <a:ea typeface="Open Sans"/>
                <a:cs typeface="Open Sans"/>
                <a:sym typeface="Open Sans"/>
              </a:rPr>
              <a:t>STORMS</a:t>
            </a:r>
            <a:r>
              <a:rPr lang="en" sz="1800">
                <a:solidFill>
                  <a:srgbClr val="695D46"/>
                </a:solidFill>
                <a:latin typeface="Open Sans"/>
                <a:ea typeface="Open Sans"/>
                <a:cs typeface="Open Sans"/>
                <a:sym typeface="Open Sans"/>
              </a:rPr>
              <a:t> are inevitable! are a few reasons why </a:t>
            </a:r>
            <a:r>
              <a:rPr b="1" lang="en" sz="1800">
                <a:solidFill>
                  <a:srgbClr val="695D46"/>
                </a:solidFill>
                <a:latin typeface="Open Sans"/>
                <a:ea typeface="Open Sans"/>
                <a:cs typeface="Open Sans"/>
                <a:sym typeface="Open Sans"/>
              </a:rPr>
              <a:t>IIS/FRS</a:t>
            </a:r>
            <a:r>
              <a:rPr lang="en" sz="1800">
                <a:solidFill>
                  <a:srgbClr val="695D46"/>
                </a:solidFill>
                <a:latin typeface="Open Sans"/>
                <a:ea typeface="Open Sans"/>
                <a:cs typeface="Open Sans"/>
                <a:sym typeface="Open Sans"/>
              </a:rPr>
              <a:t> helps you </a:t>
            </a:r>
            <a:endParaRPr sz="1800">
              <a:solidFill>
                <a:srgbClr val="695D46"/>
              </a:solidFill>
              <a:latin typeface="Open Sans"/>
              <a:ea typeface="Open Sans"/>
              <a:cs typeface="Open Sans"/>
              <a:sym typeface="Open Sans"/>
            </a:endParaRPr>
          </a:p>
          <a:p>
            <a:pPr indent="0" lvl="0" marL="457200" rtl="0" algn="ctr">
              <a:lnSpc>
                <a:spcPct val="115000"/>
              </a:lnSpc>
              <a:spcBef>
                <a:spcPts val="1200"/>
              </a:spcBef>
              <a:spcAft>
                <a:spcPts val="0"/>
              </a:spcAft>
              <a:buNone/>
            </a:pPr>
            <a:r>
              <a:rPr lang="en" sz="1800">
                <a:solidFill>
                  <a:srgbClr val="695D46"/>
                </a:solidFill>
                <a:latin typeface="Open Sans"/>
                <a:ea typeface="Open Sans"/>
                <a:cs typeface="Open Sans"/>
                <a:sym typeface="Open Sans"/>
              </a:rPr>
              <a:t>steer your family into a steadier course.</a:t>
            </a:r>
            <a:endParaRPr sz="1800">
              <a:solidFill>
                <a:srgbClr val="695D46"/>
              </a:solidFill>
              <a:latin typeface="Open Sans"/>
              <a:ea typeface="Open Sans"/>
              <a:cs typeface="Open Sans"/>
              <a:sym typeface="Open Sans"/>
            </a:endParaRPr>
          </a:p>
          <a:p>
            <a:pPr indent="0" lvl="0" marL="0" rtl="0" algn="ctr">
              <a:lnSpc>
                <a:spcPct val="115000"/>
              </a:lnSpc>
              <a:spcBef>
                <a:spcPts val="1200"/>
              </a:spcBef>
              <a:spcAft>
                <a:spcPts val="0"/>
              </a:spcAft>
              <a:buClr>
                <a:schemeClr val="dk1"/>
              </a:buClr>
              <a:buSzPts val="1100"/>
              <a:buFont typeface="Arial"/>
              <a:buNone/>
            </a:pPr>
            <a:r>
              <a:t/>
            </a:r>
            <a:endParaRPr sz="1800">
              <a:solidFill>
                <a:srgbClr val="695D46"/>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2923c7af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2923c7af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2923c7af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2923c7af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2923c7af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2923c7af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2923c7af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2923c7af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2923c7af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2923c7af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2923c7af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2923c7af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Sail to Success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r>
              <a:rPr b="1" lang="en"/>
              <a:t>With IIS/FRS</a:t>
            </a:r>
            <a:endParaRPr b="1"/>
          </a:p>
        </p:txBody>
      </p:sp>
      <p:pic>
        <p:nvPicPr>
          <p:cNvPr id="68" name="Google Shape;68;p13"/>
          <p:cNvPicPr preferRelativeResize="0"/>
          <p:nvPr/>
        </p:nvPicPr>
        <p:blipFill rotWithShape="1">
          <a:blip r:embed="rId3">
            <a:alphaModFix/>
          </a:blip>
          <a:srcRect b="-9373" l="0" r="-4591" t="0"/>
          <a:stretch/>
        </p:blipFill>
        <p:spPr>
          <a:xfrm>
            <a:off x="4845100" y="1381750"/>
            <a:ext cx="2262000" cy="2260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you get IIS/FRS services?</a:t>
            </a:r>
            <a:endParaRPr/>
          </a:p>
        </p:txBody>
      </p:sp>
      <p:sp>
        <p:nvSpPr>
          <p:cNvPr id="132" name="Google Shape;132;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It's</a:t>
            </a:r>
            <a:r>
              <a:rPr lang="en" sz="3000"/>
              <a:t> easy!  Sail to Success</a:t>
            </a:r>
            <a:endParaRPr sz="3000"/>
          </a:p>
          <a:p>
            <a:pPr indent="0" lvl="0" marL="0" rtl="0" algn="l">
              <a:spcBef>
                <a:spcPts val="1200"/>
              </a:spcBef>
              <a:spcAft>
                <a:spcPts val="0"/>
              </a:spcAft>
              <a:buNone/>
            </a:pPr>
            <a:r>
              <a:rPr lang="en" sz="3000"/>
              <a:t>Call </a:t>
            </a:r>
            <a:r>
              <a:rPr b="1" lang="en" sz="3000">
                <a:solidFill>
                  <a:srgbClr val="FF0000"/>
                </a:solidFill>
              </a:rPr>
              <a:t>314.401.9573</a:t>
            </a:r>
            <a:r>
              <a:rPr lang="en" sz="3000"/>
              <a:t> Monday through Friday  </a:t>
            </a:r>
            <a:endParaRPr sz="3000"/>
          </a:p>
          <a:p>
            <a:pPr indent="0" lvl="0" marL="0" rtl="0" algn="l">
              <a:spcBef>
                <a:spcPts val="1200"/>
              </a:spcBef>
              <a:spcAft>
                <a:spcPts val="1200"/>
              </a:spcAft>
              <a:buNone/>
            </a:pPr>
            <a:r>
              <a:rPr lang="en" sz="3000"/>
              <a:t>8 AM </a:t>
            </a:r>
            <a:r>
              <a:rPr lang="en" sz="3000"/>
              <a:t>till</a:t>
            </a:r>
            <a:r>
              <a:rPr lang="en" sz="3000"/>
              <a:t> 5 PM</a:t>
            </a:r>
            <a:endParaRPr sz="3000"/>
          </a:p>
        </p:txBody>
      </p:sp>
      <p:pic>
        <p:nvPicPr>
          <p:cNvPr id="133" name="Google Shape;133;p22"/>
          <p:cNvPicPr preferRelativeResize="0"/>
          <p:nvPr/>
        </p:nvPicPr>
        <p:blipFill>
          <a:blip r:embed="rId3">
            <a:alphaModFix/>
          </a:blip>
          <a:stretch>
            <a:fillRect/>
          </a:stretch>
        </p:blipFill>
        <p:spPr>
          <a:xfrm>
            <a:off x="5474855" y="2571750"/>
            <a:ext cx="2928919" cy="224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139" name="Google Shape;139;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400"/>
              <a:t>Smooth Sailing</a:t>
            </a:r>
            <a:endParaRPr sz="3400"/>
          </a:p>
        </p:txBody>
      </p:sp>
      <p:sp>
        <p:nvSpPr>
          <p:cNvPr id="74" name="Google Shape;7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t>We all wish life could be perfect–sunny</a:t>
            </a:r>
            <a:r>
              <a:rPr lang="en" sz="2200"/>
              <a:t> skies, calm seas, </a:t>
            </a:r>
            <a:endParaRPr sz="2200"/>
          </a:p>
        </p:txBody>
      </p:sp>
      <p:pic>
        <p:nvPicPr>
          <p:cNvPr id="75" name="Google Shape;75;p14"/>
          <p:cNvPicPr preferRelativeResize="0"/>
          <p:nvPr/>
        </p:nvPicPr>
        <p:blipFill>
          <a:blip r:embed="rId3">
            <a:alphaModFix/>
          </a:blip>
          <a:stretch>
            <a:fillRect/>
          </a:stretch>
        </p:blipFill>
        <p:spPr>
          <a:xfrm>
            <a:off x="3119700" y="354100"/>
            <a:ext cx="5719500" cy="428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Storms are always on the horizon</a:t>
            </a:r>
            <a:endParaRPr/>
          </a:p>
        </p:txBody>
      </p:sp>
      <p:sp>
        <p:nvSpPr>
          <p:cNvPr id="81" name="Google Shape;81;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Parenting struggles, </a:t>
            </a:r>
            <a:endParaRPr/>
          </a:p>
          <a:p>
            <a:pPr indent="-342900" lvl="0" marL="457200" rtl="0" algn="l">
              <a:spcBef>
                <a:spcPts val="0"/>
              </a:spcBef>
              <a:spcAft>
                <a:spcPts val="0"/>
              </a:spcAft>
              <a:buSzPts val="1800"/>
              <a:buChar char="●"/>
            </a:pPr>
            <a:r>
              <a:rPr lang="en"/>
              <a:t>behavioral challenges and </a:t>
            </a:r>
            <a:endParaRPr/>
          </a:p>
          <a:p>
            <a:pPr indent="-342900" lvl="0" marL="457200" rtl="0" algn="l">
              <a:spcBef>
                <a:spcPts val="0"/>
              </a:spcBef>
              <a:spcAft>
                <a:spcPts val="0"/>
              </a:spcAft>
              <a:buSzPts val="1800"/>
              <a:buChar char="●"/>
            </a:pPr>
            <a:r>
              <a:rPr lang="en"/>
              <a:t>poor family communication </a:t>
            </a:r>
            <a:endParaRPr/>
          </a:p>
          <a:p>
            <a:pPr indent="0" lvl="0" marL="457200" rtl="0" algn="ctr">
              <a:spcBef>
                <a:spcPts val="1200"/>
              </a:spcBef>
              <a:spcAft>
                <a:spcPts val="1200"/>
              </a:spcAft>
              <a:buNone/>
            </a:pPr>
            <a:r>
              <a:t/>
            </a:r>
            <a:endParaRPr/>
          </a:p>
        </p:txBody>
      </p:sp>
      <p:pic>
        <p:nvPicPr>
          <p:cNvPr id="82" name="Google Shape;82;p15"/>
          <p:cNvPicPr preferRelativeResize="0"/>
          <p:nvPr/>
        </p:nvPicPr>
        <p:blipFill>
          <a:blip r:embed="rId3">
            <a:alphaModFix/>
          </a:blip>
          <a:stretch>
            <a:fillRect/>
          </a:stretch>
        </p:blipFill>
        <p:spPr>
          <a:xfrm>
            <a:off x="6509800" y="761975"/>
            <a:ext cx="1965675" cy="1965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Intensive in-home Services/Family Reunion Services</a:t>
            </a:r>
            <a:endParaRPr/>
          </a:p>
        </p:txBody>
      </p:sp>
      <p:sp>
        <p:nvSpPr>
          <p:cNvPr id="88" name="Google Shape;88;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Is a </a:t>
            </a:r>
            <a:r>
              <a:rPr b="1" lang="en"/>
              <a:t>free</a:t>
            </a:r>
            <a:r>
              <a:rPr lang="en"/>
              <a:t> program for ANY St. Louis City or County family</a:t>
            </a:r>
            <a:endParaRPr/>
          </a:p>
          <a:p>
            <a:pPr indent="-342900" lvl="0" marL="457200" rtl="0" algn="l">
              <a:spcBef>
                <a:spcPts val="0"/>
              </a:spcBef>
              <a:spcAft>
                <a:spcPts val="0"/>
              </a:spcAft>
              <a:buSzPts val="1800"/>
              <a:buChar char="●"/>
            </a:pPr>
            <a:r>
              <a:rPr lang="en"/>
              <a:t>Is a </a:t>
            </a:r>
            <a:r>
              <a:rPr b="1" lang="en"/>
              <a:t>crisis</a:t>
            </a:r>
            <a:r>
              <a:rPr lang="en"/>
              <a:t> intervention program </a:t>
            </a:r>
            <a:endParaRPr b="1"/>
          </a:p>
          <a:p>
            <a:pPr indent="-342900" lvl="0" marL="457200" rtl="0" algn="l">
              <a:spcBef>
                <a:spcPts val="0"/>
              </a:spcBef>
              <a:spcAft>
                <a:spcPts val="0"/>
              </a:spcAft>
              <a:buSzPts val="1800"/>
              <a:buChar char="●"/>
            </a:pPr>
            <a:r>
              <a:rPr lang="en"/>
              <a:t>Is </a:t>
            </a:r>
            <a:r>
              <a:rPr b="1" lang="en"/>
              <a:t>intensive</a:t>
            </a:r>
            <a:r>
              <a:rPr lang="en"/>
              <a:t>, 8 hours in the home weekly</a:t>
            </a:r>
            <a:endParaRPr/>
          </a:p>
          <a:p>
            <a:pPr indent="-342900" lvl="0" marL="457200" rtl="0" algn="l">
              <a:spcBef>
                <a:spcPts val="0"/>
              </a:spcBef>
              <a:spcAft>
                <a:spcPts val="0"/>
              </a:spcAft>
              <a:buSzPts val="1800"/>
              <a:buChar char="●"/>
            </a:pPr>
            <a:r>
              <a:rPr lang="en"/>
              <a:t>Is designed to keep kids </a:t>
            </a:r>
            <a:r>
              <a:rPr b="1" lang="en"/>
              <a:t>safe</a:t>
            </a:r>
            <a:endParaRPr b="1"/>
          </a:p>
          <a:p>
            <a:pPr indent="-342900" lvl="0" marL="457200" rtl="0" algn="l">
              <a:spcBef>
                <a:spcPts val="0"/>
              </a:spcBef>
              <a:spcAft>
                <a:spcPts val="0"/>
              </a:spcAft>
              <a:buSzPts val="1800"/>
              <a:buChar char="●"/>
            </a:pPr>
            <a:r>
              <a:rPr lang="en"/>
              <a:t>Is designed to </a:t>
            </a:r>
            <a:r>
              <a:rPr b="1" lang="en"/>
              <a:t>avoid</a:t>
            </a:r>
            <a:r>
              <a:rPr lang="en"/>
              <a:t> out-of-home placement</a:t>
            </a:r>
            <a:endParaRPr/>
          </a:p>
          <a:p>
            <a:pPr indent="-342900" lvl="0" marL="457200" rtl="0" algn="l">
              <a:spcBef>
                <a:spcPts val="0"/>
              </a:spcBef>
              <a:spcAft>
                <a:spcPts val="0"/>
              </a:spcAft>
              <a:buSzPts val="1800"/>
              <a:buChar char="●"/>
            </a:pPr>
            <a:r>
              <a:rPr lang="en"/>
              <a:t>Is </a:t>
            </a:r>
            <a:r>
              <a:rPr b="1" lang="en"/>
              <a:t>short-term</a:t>
            </a:r>
            <a:r>
              <a:rPr lang="en"/>
              <a:t>–45 to 90 days</a:t>
            </a:r>
            <a:endParaRPr/>
          </a:p>
          <a:p>
            <a:pPr indent="-342900" lvl="0" marL="457200" rtl="0" algn="l">
              <a:spcBef>
                <a:spcPts val="0"/>
              </a:spcBef>
              <a:spcAft>
                <a:spcPts val="0"/>
              </a:spcAft>
              <a:buSzPts val="1800"/>
              <a:buChar char="●"/>
            </a:pPr>
            <a:r>
              <a:rPr lang="en"/>
              <a:t>Is ready to address:</a:t>
            </a:r>
            <a:endParaRPr/>
          </a:p>
          <a:p>
            <a:pPr indent="-317500" lvl="1" marL="914400" rtl="0" algn="l">
              <a:spcBef>
                <a:spcPts val="0"/>
              </a:spcBef>
              <a:spcAft>
                <a:spcPts val="0"/>
              </a:spcAft>
              <a:buSzPts val="1400"/>
              <a:buChar char="○"/>
            </a:pPr>
            <a:r>
              <a:rPr lang="en"/>
              <a:t>Home maintenance and organization</a:t>
            </a:r>
            <a:endParaRPr/>
          </a:p>
          <a:p>
            <a:pPr indent="-317500" lvl="1" marL="914400" rtl="0" algn="l">
              <a:spcBef>
                <a:spcPts val="0"/>
              </a:spcBef>
              <a:spcAft>
                <a:spcPts val="0"/>
              </a:spcAft>
              <a:buSzPts val="1400"/>
              <a:buChar char="○"/>
            </a:pPr>
            <a:r>
              <a:rPr lang="en"/>
              <a:t>Parenting and communication skill building</a:t>
            </a:r>
            <a:endParaRPr/>
          </a:p>
          <a:p>
            <a:pPr indent="-317500" lvl="1" marL="914400" rtl="0" algn="l">
              <a:spcBef>
                <a:spcPts val="0"/>
              </a:spcBef>
              <a:spcAft>
                <a:spcPts val="0"/>
              </a:spcAft>
              <a:buSzPts val="1400"/>
              <a:buChar char="○"/>
            </a:pPr>
            <a:r>
              <a:rPr lang="en"/>
              <a:t>Connections to community resources</a:t>
            </a:r>
            <a:endParaRPr/>
          </a:p>
          <a:p>
            <a:pPr indent="-342900" lvl="0" marL="457200" rtl="0" algn="l">
              <a:spcBef>
                <a:spcPts val="0"/>
              </a:spcBef>
              <a:spcAft>
                <a:spcPts val="0"/>
              </a:spcAft>
              <a:buSzPts val="1800"/>
              <a:buChar char="●"/>
            </a:pPr>
            <a:r>
              <a:rPr lang="en"/>
              <a:t>Is support for </a:t>
            </a:r>
            <a:r>
              <a:rPr b="1" lang="en"/>
              <a:t>any family </a:t>
            </a:r>
            <a:r>
              <a:rPr lang="en"/>
              <a:t>needing services;</a:t>
            </a:r>
            <a:r>
              <a:rPr lang="en"/>
              <a:t> birth, foster or adoptive </a:t>
            </a:r>
            <a:endParaRPr/>
          </a:p>
          <a:p>
            <a:pPr indent="0" lvl="0" marL="0" rtl="0" algn="l">
              <a:spcBef>
                <a:spcPts val="1200"/>
              </a:spcBef>
              <a:spcAft>
                <a:spcPts val="1200"/>
              </a:spcAft>
              <a:buNone/>
            </a:pPr>
            <a:r>
              <a:t/>
            </a:r>
            <a:endParaRPr/>
          </a:p>
        </p:txBody>
      </p:sp>
      <p:pic>
        <p:nvPicPr>
          <p:cNvPr id="89" name="Google Shape;89;p16"/>
          <p:cNvPicPr preferRelativeResize="0"/>
          <p:nvPr/>
        </p:nvPicPr>
        <p:blipFill>
          <a:blip r:embed="rId3">
            <a:alphaModFix/>
          </a:blip>
          <a:stretch>
            <a:fillRect/>
          </a:stretch>
        </p:blipFill>
        <p:spPr>
          <a:xfrm>
            <a:off x="6134177" y="2015976"/>
            <a:ext cx="1506024" cy="1513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 IIS/FRS specialists do?</a:t>
            </a:r>
            <a:endParaRPr/>
          </a:p>
        </p:txBody>
      </p:sp>
      <p:sp>
        <p:nvSpPr>
          <p:cNvPr id="95" name="Google Shape;95;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Meet families within </a:t>
            </a:r>
            <a:r>
              <a:rPr b="1" lang="en"/>
              <a:t>24</a:t>
            </a:r>
            <a:r>
              <a:rPr lang="en"/>
              <a:t> hours of referral (up to 72 hours for FRS)</a:t>
            </a:r>
            <a:endParaRPr/>
          </a:p>
          <a:p>
            <a:pPr indent="-342900" lvl="0" marL="457200" rtl="0" algn="l">
              <a:spcBef>
                <a:spcPts val="0"/>
              </a:spcBef>
              <a:spcAft>
                <a:spcPts val="0"/>
              </a:spcAft>
              <a:buSzPts val="1800"/>
              <a:buChar char="●"/>
            </a:pPr>
            <a:r>
              <a:rPr lang="en"/>
              <a:t>Meet with families about 3 times/week for </a:t>
            </a:r>
            <a:r>
              <a:rPr b="1" lang="en"/>
              <a:t>6 </a:t>
            </a:r>
            <a:r>
              <a:rPr b="1" lang="en"/>
              <a:t>weeks</a:t>
            </a:r>
            <a:r>
              <a:rPr lang="en"/>
              <a:t> (up to 90 days for FRS)</a:t>
            </a:r>
            <a:endParaRPr/>
          </a:p>
          <a:p>
            <a:pPr indent="-342900" lvl="0" marL="457200" rtl="0" algn="l">
              <a:spcBef>
                <a:spcPts val="0"/>
              </a:spcBef>
              <a:spcAft>
                <a:spcPts val="0"/>
              </a:spcAft>
              <a:buSzPts val="1800"/>
              <a:buChar char="●"/>
            </a:pPr>
            <a:r>
              <a:rPr lang="en"/>
              <a:t>Check for family safety every </a:t>
            </a:r>
            <a:r>
              <a:rPr b="1" lang="en"/>
              <a:t>72 </a:t>
            </a:r>
            <a:r>
              <a:rPr lang="en"/>
              <a:t>hours</a:t>
            </a:r>
            <a:endParaRPr/>
          </a:p>
          <a:p>
            <a:pPr indent="-342900" lvl="0" marL="457200" rtl="0" algn="l">
              <a:spcBef>
                <a:spcPts val="0"/>
              </a:spcBef>
              <a:spcAft>
                <a:spcPts val="0"/>
              </a:spcAft>
              <a:buSzPts val="1800"/>
              <a:buChar char="●"/>
            </a:pPr>
            <a:r>
              <a:rPr lang="en"/>
              <a:t>Meet families where they are without judgment</a:t>
            </a:r>
            <a:endParaRPr/>
          </a:p>
          <a:p>
            <a:pPr indent="-342900" lvl="0" marL="457200" rtl="0" algn="l">
              <a:spcBef>
                <a:spcPts val="0"/>
              </a:spcBef>
              <a:spcAft>
                <a:spcPts val="0"/>
              </a:spcAft>
              <a:buSzPts val="1800"/>
              <a:buChar char="●"/>
            </a:pPr>
            <a:r>
              <a:rPr lang="en"/>
              <a:t>Connect families to community resources</a:t>
            </a:r>
            <a:endParaRPr/>
          </a:p>
          <a:p>
            <a:pPr indent="-342900" lvl="0" marL="457200" rtl="0" algn="l">
              <a:spcBef>
                <a:spcPts val="0"/>
              </a:spcBef>
              <a:spcAft>
                <a:spcPts val="0"/>
              </a:spcAft>
              <a:buSzPts val="1800"/>
              <a:buChar char="●"/>
            </a:pPr>
            <a:r>
              <a:rPr lang="en"/>
              <a:t>Provide support to families as needed with </a:t>
            </a:r>
            <a:endParaRPr/>
          </a:p>
          <a:p>
            <a:pPr indent="-317500" lvl="1" marL="914400" rtl="0" algn="l">
              <a:spcBef>
                <a:spcPts val="0"/>
              </a:spcBef>
              <a:spcAft>
                <a:spcPts val="0"/>
              </a:spcAft>
              <a:buSzPts val="1400"/>
              <a:buChar char="○"/>
            </a:pPr>
            <a:r>
              <a:rPr lang="en"/>
              <a:t>Educational, medical and behavioral issues</a:t>
            </a:r>
            <a:endParaRPr/>
          </a:p>
          <a:p>
            <a:pPr indent="-317500" lvl="1" marL="914400" rtl="0" algn="l">
              <a:spcBef>
                <a:spcPts val="0"/>
              </a:spcBef>
              <a:spcAft>
                <a:spcPts val="0"/>
              </a:spcAft>
              <a:buSzPts val="1400"/>
              <a:buChar char="○"/>
            </a:pPr>
            <a:r>
              <a:rPr lang="en"/>
              <a:t>Communication and parenting </a:t>
            </a:r>
            <a:endParaRPr/>
          </a:p>
          <a:p>
            <a:pPr indent="-317500" lvl="1" marL="914400" rtl="0" algn="l">
              <a:spcBef>
                <a:spcPts val="0"/>
              </a:spcBef>
              <a:spcAft>
                <a:spcPts val="0"/>
              </a:spcAft>
              <a:buSzPts val="1400"/>
              <a:buChar char="○"/>
            </a:pPr>
            <a:r>
              <a:rPr lang="en"/>
              <a:t>Home maintenance and utilities</a:t>
            </a:r>
            <a:endParaRPr/>
          </a:p>
          <a:p>
            <a:pPr indent="-342900" lvl="0" marL="457200" rtl="0" algn="l">
              <a:spcBef>
                <a:spcPts val="0"/>
              </a:spcBef>
              <a:spcAft>
                <a:spcPts val="0"/>
              </a:spcAft>
              <a:buSzPts val="1800"/>
              <a:buChar char="●"/>
            </a:pPr>
            <a:r>
              <a:rPr lang="en"/>
              <a:t>Provide transportation to Intervention services</a:t>
            </a:r>
            <a:endParaRPr/>
          </a:p>
        </p:txBody>
      </p:sp>
      <p:pic>
        <p:nvPicPr>
          <p:cNvPr id="96" name="Google Shape;96;p17"/>
          <p:cNvPicPr preferRelativeResize="0"/>
          <p:nvPr/>
        </p:nvPicPr>
        <p:blipFill>
          <a:blip r:embed="rId3">
            <a:alphaModFix/>
          </a:blip>
          <a:stretch>
            <a:fillRect/>
          </a:stretch>
        </p:blipFill>
        <p:spPr>
          <a:xfrm>
            <a:off x="6408950" y="2430125"/>
            <a:ext cx="2138899" cy="2138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specialists are not…</a:t>
            </a:r>
            <a:endParaRPr/>
          </a:p>
        </p:txBody>
      </p:sp>
      <p:sp>
        <p:nvSpPr>
          <p:cNvPr id="102" name="Google Shape;102;p18"/>
          <p:cNvSpPr txBox="1"/>
          <p:nvPr>
            <p:ph idx="1" type="body"/>
          </p:nvPr>
        </p:nvSpPr>
        <p:spPr>
          <a:xfrm>
            <a:off x="311700" y="1295150"/>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House cleaners</a:t>
            </a:r>
            <a:endParaRPr/>
          </a:p>
          <a:p>
            <a:pPr indent="-342900" lvl="0" marL="457200" rtl="0" algn="l">
              <a:spcBef>
                <a:spcPts val="0"/>
              </a:spcBef>
              <a:spcAft>
                <a:spcPts val="0"/>
              </a:spcAft>
              <a:buSzPts val="1800"/>
              <a:buChar char="●"/>
            </a:pPr>
            <a:r>
              <a:rPr lang="en"/>
              <a:t>Taxi drivers</a:t>
            </a:r>
            <a:endParaRPr/>
          </a:p>
          <a:p>
            <a:pPr indent="-342900" lvl="0" marL="457200" rtl="0" algn="l">
              <a:spcBef>
                <a:spcPts val="0"/>
              </a:spcBef>
              <a:spcAft>
                <a:spcPts val="0"/>
              </a:spcAft>
              <a:buSzPts val="1800"/>
              <a:buChar char="●"/>
            </a:pPr>
            <a:r>
              <a:rPr lang="en"/>
              <a:t>Magicians</a:t>
            </a:r>
            <a:endParaRPr/>
          </a:p>
          <a:p>
            <a:pPr indent="-342900" lvl="0" marL="457200" rtl="0" algn="l">
              <a:spcBef>
                <a:spcPts val="0"/>
              </a:spcBef>
              <a:spcAft>
                <a:spcPts val="0"/>
              </a:spcAft>
              <a:buSzPts val="1800"/>
              <a:buChar char="●"/>
            </a:pPr>
            <a:r>
              <a:rPr lang="en"/>
              <a:t>Parent substitutes</a:t>
            </a:r>
            <a:endParaRPr/>
          </a:p>
          <a:p>
            <a:pPr indent="-342900" lvl="0" marL="457200" rtl="0" algn="l">
              <a:spcBef>
                <a:spcPts val="0"/>
              </a:spcBef>
              <a:spcAft>
                <a:spcPts val="0"/>
              </a:spcAft>
              <a:buSzPts val="1800"/>
              <a:buChar char="●"/>
            </a:pPr>
            <a:r>
              <a:rPr lang="en"/>
              <a:t>Bankers</a:t>
            </a:r>
            <a:endParaRPr/>
          </a:p>
          <a:p>
            <a:pPr indent="-342900" lvl="0" marL="457200" rtl="0" algn="l">
              <a:spcBef>
                <a:spcPts val="0"/>
              </a:spcBef>
              <a:spcAft>
                <a:spcPts val="0"/>
              </a:spcAft>
              <a:buSzPts val="1800"/>
              <a:buChar char="●"/>
            </a:pPr>
            <a:r>
              <a:rPr lang="en"/>
              <a:t>Spies</a:t>
            </a:r>
            <a:endParaRPr/>
          </a:p>
          <a:p>
            <a:pPr indent="-342900" lvl="0" marL="457200" rtl="0" algn="l">
              <a:spcBef>
                <a:spcPts val="0"/>
              </a:spcBef>
              <a:spcAft>
                <a:spcPts val="0"/>
              </a:spcAft>
              <a:buSzPts val="1800"/>
              <a:buChar char="●"/>
            </a:pPr>
            <a:r>
              <a:rPr lang="en"/>
              <a:t>Kid removers (but we are mandated reporters)</a:t>
            </a:r>
            <a:endParaRPr/>
          </a:p>
        </p:txBody>
      </p:sp>
      <p:pic>
        <p:nvPicPr>
          <p:cNvPr id="103" name="Google Shape;103;p18"/>
          <p:cNvPicPr preferRelativeResize="0"/>
          <p:nvPr/>
        </p:nvPicPr>
        <p:blipFill>
          <a:blip r:embed="rId3">
            <a:alphaModFix/>
          </a:blip>
          <a:stretch>
            <a:fillRect/>
          </a:stretch>
        </p:blipFill>
        <p:spPr>
          <a:xfrm>
            <a:off x="4913919" y="656519"/>
            <a:ext cx="2499525" cy="2400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IIS different from FRS?</a:t>
            </a:r>
            <a:endParaRPr/>
          </a:p>
        </p:txBody>
      </p:sp>
      <p:sp>
        <p:nvSpPr>
          <p:cNvPr id="109" name="Google Shape;109;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IIS works to prevent kids from entering alternative care. Interventions last 6 weeks and require 8 in-person contact hours per week</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FRS works to assist kids and their parents as they reunite from their time in alternative care.  Interventions can last up to 90 days, depending upon the family’s progress and the courts.  FRS requires 4 in-person contact hours per week.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the requirements to get IIS Services</a:t>
            </a:r>
            <a:endParaRPr/>
          </a:p>
        </p:txBody>
      </p:sp>
      <p:sp>
        <p:nvSpPr>
          <p:cNvPr id="115" name="Google Shape;115;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Be</a:t>
            </a:r>
            <a:r>
              <a:rPr lang="en"/>
              <a:t> a resident of St. Louis city or county</a:t>
            </a:r>
            <a:endParaRPr b="1"/>
          </a:p>
          <a:p>
            <a:pPr indent="0" lvl="0" marL="0" rtl="0" algn="l">
              <a:spcBef>
                <a:spcPts val="1200"/>
              </a:spcBef>
              <a:spcAft>
                <a:spcPts val="0"/>
              </a:spcAft>
              <a:buNone/>
            </a:pPr>
            <a:r>
              <a:rPr b="1" lang="en"/>
              <a:t>Be</a:t>
            </a:r>
            <a:r>
              <a:rPr lang="en"/>
              <a:t> </a:t>
            </a:r>
            <a:r>
              <a:rPr lang="en" u="sng"/>
              <a:t>ANY</a:t>
            </a:r>
            <a:r>
              <a:rPr lang="en"/>
              <a:t> family at risk of </a:t>
            </a:r>
            <a:r>
              <a:rPr lang="en"/>
              <a:t>their</a:t>
            </a:r>
            <a:r>
              <a:rPr lang="en"/>
              <a:t> kids entering alternative care </a:t>
            </a:r>
            <a:r>
              <a:rPr lang="en" sz="1400"/>
              <a:t>(including birth families, adoptive kinship and foster families)</a:t>
            </a:r>
            <a:endParaRPr sz="1400"/>
          </a:p>
          <a:p>
            <a:pPr indent="0" lvl="0" marL="0" rtl="0" algn="l">
              <a:spcBef>
                <a:spcPts val="1200"/>
              </a:spcBef>
              <a:spcAft>
                <a:spcPts val="0"/>
              </a:spcAft>
              <a:buNone/>
            </a:pPr>
            <a:r>
              <a:rPr b="1" lang="en"/>
              <a:t>Be</a:t>
            </a:r>
            <a:r>
              <a:rPr lang="en"/>
              <a:t> willing to </a:t>
            </a:r>
            <a:r>
              <a:rPr lang="en"/>
              <a:t>regularly</a:t>
            </a:r>
            <a:r>
              <a:rPr lang="en"/>
              <a:t> meet with the IIS specialist about 3 times/week, for a total of 8 hours </a:t>
            </a:r>
            <a:r>
              <a:rPr lang="en" sz="1400"/>
              <a:t>(4 hours/week for FRS).</a:t>
            </a:r>
            <a:endParaRPr sz="1400"/>
          </a:p>
          <a:p>
            <a:pPr indent="0" lvl="0" marL="0" rtl="0" algn="l">
              <a:spcBef>
                <a:spcPts val="1200"/>
              </a:spcBef>
              <a:spcAft>
                <a:spcPts val="0"/>
              </a:spcAft>
              <a:buNone/>
            </a:pPr>
            <a:r>
              <a:rPr b="1" lang="en"/>
              <a:t>Be</a:t>
            </a:r>
            <a:r>
              <a:rPr lang="en"/>
              <a:t> committed to making changes for the better</a:t>
            </a:r>
            <a:endParaRPr/>
          </a:p>
          <a:p>
            <a:pPr indent="0" lvl="0" marL="0" rtl="0" algn="l">
              <a:spcBef>
                <a:spcPts val="1200"/>
              </a:spcBef>
              <a:spcAft>
                <a:spcPts val="0"/>
              </a:spcAft>
              <a:buNone/>
            </a:pPr>
            <a:r>
              <a:rPr b="1" lang="en"/>
              <a:t>Be</a:t>
            </a:r>
            <a:r>
              <a:rPr lang="en"/>
              <a:t> able to follow through with suggestions to meet family needs and goals</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Does it really work?</a:t>
            </a:r>
            <a:endParaRPr/>
          </a:p>
        </p:txBody>
      </p:sp>
      <p:sp>
        <p:nvSpPr>
          <p:cNvPr id="121" name="Google Shape;121;p21"/>
          <p:cNvSpPr txBox="1"/>
          <p:nvPr>
            <p:ph idx="1" type="body"/>
          </p:nvPr>
        </p:nvSpPr>
        <p:spPr>
          <a:xfrm>
            <a:off x="451500" y="1152425"/>
            <a:ext cx="8520600" cy="36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Experienced, degreed staff</a:t>
            </a:r>
            <a:endParaRPr/>
          </a:p>
          <a:p>
            <a:pPr indent="-342900" lvl="0" marL="457200" rtl="0" algn="l">
              <a:spcBef>
                <a:spcPts val="0"/>
              </a:spcBef>
              <a:spcAft>
                <a:spcPts val="0"/>
              </a:spcAft>
              <a:buSzPts val="1800"/>
              <a:buChar char="●"/>
            </a:pPr>
            <a:r>
              <a:rPr lang="en"/>
              <a:t>At least 90% success at keeping kids home, safely</a:t>
            </a:r>
            <a:endParaRPr/>
          </a:p>
          <a:p>
            <a:pPr indent="-342900" lvl="0" marL="457200" rtl="0" algn="l">
              <a:spcBef>
                <a:spcPts val="0"/>
              </a:spcBef>
              <a:spcAft>
                <a:spcPts val="0"/>
              </a:spcAft>
              <a:buSzPts val="1800"/>
              <a:buChar char="●"/>
            </a:pPr>
            <a:r>
              <a:rPr lang="en"/>
              <a:t>Caring, committed and creative specialists</a:t>
            </a:r>
            <a:endParaRPr/>
          </a:p>
        </p:txBody>
      </p:sp>
      <p:sp>
        <p:nvSpPr>
          <p:cNvPr id="122" name="Google Shape;122;p21"/>
          <p:cNvSpPr txBox="1"/>
          <p:nvPr/>
        </p:nvSpPr>
        <p:spPr>
          <a:xfrm rot="-512925">
            <a:off x="796634" y="2702337"/>
            <a:ext cx="2694234" cy="43110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aveat Medium"/>
                <a:ea typeface="Caveat Medium"/>
                <a:cs typeface="Caveat Medium"/>
                <a:sym typeface="Caveat Medium"/>
              </a:rPr>
              <a:t>“Thanks for your care and support!”  </a:t>
            </a:r>
            <a:endParaRPr sz="1600">
              <a:latin typeface="Caveat Medium"/>
              <a:ea typeface="Caveat Medium"/>
              <a:cs typeface="Caveat Medium"/>
              <a:sym typeface="Caveat Medium"/>
            </a:endParaRPr>
          </a:p>
        </p:txBody>
      </p:sp>
      <p:sp>
        <p:nvSpPr>
          <p:cNvPr id="123" name="Google Shape;123;p21"/>
          <p:cNvSpPr txBox="1"/>
          <p:nvPr/>
        </p:nvSpPr>
        <p:spPr>
          <a:xfrm>
            <a:off x="5983300" y="2067450"/>
            <a:ext cx="2492400" cy="5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acifico"/>
                <a:ea typeface="Pacifico"/>
                <a:cs typeface="Pacifico"/>
                <a:sym typeface="Pacifico"/>
              </a:rPr>
              <a:t>“ I truly appreciate all you’ve done for our family”</a:t>
            </a:r>
            <a:endParaRPr sz="1600">
              <a:latin typeface="Pacifico"/>
              <a:ea typeface="Pacifico"/>
              <a:cs typeface="Pacifico"/>
              <a:sym typeface="Pacifico"/>
            </a:endParaRPr>
          </a:p>
        </p:txBody>
      </p:sp>
      <p:sp>
        <p:nvSpPr>
          <p:cNvPr id="124" name="Google Shape;124;p21"/>
          <p:cNvSpPr txBox="1"/>
          <p:nvPr/>
        </p:nvSpPr>
        <p:spPr>
          <a:xfrm rot="-218972">
            <a:off x="3627801" y="2846516"/>
            <a:ext cx="2167997" cy="158482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“Dear Ms. Bell,</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Thank you for all you’ve done for us.  We have learned that it takes all of us to pitch in to help around the house.”</a:t>
            </a:r>
            <a:endParaRPr>
              <a:latin typeface="Courier New"/>
              <a:ea typeface="Courier New"/>
              <a:cs typeface="Courier New"/>
              <a:sym typeface="Courier New"/>
            </a:endParaRPr>
          </a:p>
        </p:txBody>
      </p:sp>
      <p:sp>
        <p:nvSpPr>
          <p:cNvPr id="125" name="Google Shape;125;p21"/>
          <p:cNvSpPr txBox="1"/>
          <p:nvPr/>
        </p:nvSpPr>
        <p:spPr>
          <a:xfrm rot="976111">
            <a:off x="648964" y="3679346"/>
            <a:ext cx="2564796" cy="55850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“I am going to keep on moving forward in life.”</a:t>
            </a:r>
            <a:endParaRPr>
              <a:latin typeface="Open Sans"/>
              <a:ea typeface="Open Sans"/>
              <a:cs typeface="Open Sans"/>
              <a:sym typeface="Open Sans"/>
            </a:endParaRPr>
          </a:p>
        </p:txBody>
      </p:sp>
      <p:sp>
        <p:nvSpPr>
          <p:cNvPr id="126" name="Google Shape;126;p21"/>
          <p:cNvSpPr txBox="1"/>
          <p:nvPr/>
        </p:nvSpPr>
        <p:spPr>
          <a:xfrm rot="-1167160">
            <a:off x="6376711" y="3318155"/>
            <a:ext cx="2264675" cy="99797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“Thanks for the work you did with my husband and son. You helped us make a meaningful change”</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